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0392"/>
    <p:restoredTop sz="62283"/>
  </p:normalViewPr>
  <p:slideViewPr>
    <p:cSldViewPr snapToGrid="0">
      <p:cViewPr varScale="1">
        <p:scale>
          <a:sx n="88" d="100"/>
          <a:sy n="88" d="100"/>
        </p:scale>
        <p:origin x="1784" y="16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tiff>
</file>

<file path=ppt/media/image4.tiff>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4896699bd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4896699bd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So again for ROR, we would want to create a MethodsMutatorFactory and a new methodVisitor. We would replace the BinaryExpression Operator types with different operator types. Again, we would still have 5 ROR classes.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4896699bd2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4896699bd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48813aa588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48813aa588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600"/>
              </a:spcAft>
              <a:buClr>
                <a:schemeClr val="dk1"/>
              </a:buClr>
              <a:buSzPts val="1100"/>
              <a:buFont typeface="Arial"/>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48813aa588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48813aa58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48813aa588_0_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48813aa588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 order to get PIT to work on Groovy code, with the help of Samuel, we edited the </a:t>
            </a:r>
            <a:r>
              <a:rPr lang="en" dirty="0" err="1"/>
              <a:t>ClassInfo.Java</a:t>
            </a:r>
            <a:r>
              <a:rPr lang="en" dirty="0"/>
              <a:t>. </a:t>
            </a:r>
            <a:r>
              <a:rPr lang="en-US" dirty="0" smtClean="0"/>
              <a:t>We</a:t>
            </a:r>
            <a:r>
              <a:rPr lang="en" dirty="0" smtClean="0"/>
              <a:t> </a:t>
            </a:r>
            <a:r>
              <a:rPr lang="en" dirty="0"/>
              <a:t>noticed in several of the comments Henry Coles left, he </a:t>
            </a:r>
            <a:r>
              <a:rPr lang="en-US" dirty="0" smtClean="0"/>
              <a:t>talked about </a:t>
            </a:r>
            <a:r>
              <a:rPr lang="en" dirty="0" smtClean="0"/>
              <a:t>junk </a:t>
            </a:r>
            <a:r>
              <a:rPr lang="en" dirty="0"/>
              <a:t>mutations and how PIT </a:t>
            </a:r>
            <a:r>
              <a:rPr lang="en" dirty="0" err="1"/>
              <a:t>mutators</a:t>
            </a:r>
            <a:r>
              <a:rPr lang="en" dirty="0"/>
              <a:t> don’t work well on Groovy code. </a:t>
            </a:r>
            <a:r>
              <a:rPr lang="en" dirty="0" smtClean="0"/>
              <a:t>A</a:t>
            </a:r>
            <a:r>
              <a:rPr lang="en-US" dirty="0" err="1" smtClean="0"/>
              <a:t>nd</a:t>
            </a:r>
            <a:r>
              <a:rPr lang="en-US" dirty="0" smtClean="0"/>
              <a:t> actually </a:t>
            </a:r>
            <a:r>
              <a:rPr lang="en" dirty="0" smtClean="0"/>
              <a:t>As </a:t>
            </a:r>
            <a:r>
              <a:rPr lang="en" dirty="0"/>
              <a:t>other groups mentioned, the Groovy files they transformed were much larger than the Java files, a lot of that is due to Groovy being an optionally typed language. </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8813aa588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8813aa588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After</a:t>
            </a:r>
            <a:r>
              <a:rPr lang="en-US" baseline="0" dirty="0" smtClean="0"/>
              <a:t> getting Groovy to work, we ran PIT a sample groovy project to see which mutators were working. We used all the PIT default mutators and reviewed each several .groovy files to find cases that should have mutated but didn’t.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48813aa588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48813aa588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 dirty="0"/>
              <a:t>When looking at the initial results it was easy to see which cases, that should have mutated, where skipped but it’s was much harder to determine as Henry Coles put it “were junk mutations</a:t>
            </a:r>
            <a:r>
              <a:rPr lang="en" dirty="0" smtClean="0"/>
              <a:t>.”</a:t>
            </a:r>
            <a:r>
              <a:rPr lang="en-US" baseline="0" dirty="0" smtClean="0"/>
              <a:t> For instance this first example of code only had </a:t>
            </a:r>
            <a:r>
              <a:rPr lang="en-US" sz="1100" b="0" i="0" u="none" strike="noStrike" cap="none" dirty="0" smtClean="0">
                <a:solidFill>
                  <a:srgbClr val="000000"/>
                </a:solidFill>
                <a:effectLst/>
                <a:latin typeface="Arial"/>
                <a:ea typeface="Arial"/>
                <a:cs typeface="Arial"/>
                <a:sym typeface="Arial"/>
              </a:rPr>
              <a:t>RETURN_VALS_MUTATOR</a:t>
            </a:r>
            <a:r>
              <a:rPr lang="en-US" sz="1100" b="0" i="0" u="none" strike="noStrike" cap="none" baseline="0" dirty="0" smtClean="0">
                <a:solidFill>
                  <a:srgbClr val="000000"/>
                </a:solidFill>
                <a:effectLst/>
                <a:latin typeface="Arial"/>
                <a:ea typeface="Arial"/>
                <a:cs typeface="Arial"/>
                <a:sym typeface="Arial"/>
              </a:rPr>
              <a:t> give a mutation, but we should have had one a mutation for the addition, multiplication and division operators. For the second example, there were mutations created for 2 of those were for conditional boundaries. Conditional boundaries should of only created 1 mutation. It should have only changed &gt; to &gt;=. This is an example of potential mutations that don’t map to anything. The only way to know if you’re mutations are correct would be to create a small test program and specific tests designed for the mutators to see if they were creating the </a:t>
            </a:r>
            <a:r>
              <a:rPr lang="en-US" sz="1100" b="0" i="0" u="none" strike="noStrike" cap="none" baseline="0" smtClean="0">
                <a:solidFill>
                  <a:srgbClr val="000000"/>
                </a:solidFill>
                <a:effectLst/>
                <a:latin typeface="Arial"/>
                <a:ea typeface="Arial"/>
                <a:cs typeface="Arial"/>
                <a:sym typeface="Arial"/>
              </a:rPr>
              <a:t>correct mutations that were intended. </a:t>
            </a:r>
            <a:endParaRPr lang="en-US" sz="1100" b="0" i="0" u="none" strike="noStrike" cap="none" smtClean="0">
              <a:solidFill>
                <a:srgbClr val="000000"/>
              </a:solidFill>
              <a:effectLst/>
              <a:latin typeface="Arial"/>
              <a:ea typeface="Arial"/>
              <a:cs typeface="Arial"/>
              <a:sym typeface="Arial"/>
            </a:endParaRP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48813aa588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48813aa588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With a basic knowledge of the </a:t>
            </a:r>
            <a:r>
              <a:rPr lang="en" dirty="0" err="1"/>
              <a:t>MethodVisitor</a:t>
            </a:r>
            <a:r>
              <a:rPr lang="en" dirty="0"/>
              <a:t> class and you’re able to implement your own </a:t>
            </a:r>
            <a:r>
              <a:rPr lang="en" dirty="0" err="1"/>
              <a:t>mutators</a:t>
            </a:r>
            <a:r>
              <a:rPr lang="en" dirty="0"/>
              <a:t>. The </a:t>
            </a:r>
            <a:r>
              <a:rPr lang="en" dirty="0" err="1"/>
              <a:t>MethodVisitor</a:t>
            </a:r>
            <a:r>
              <a:rPr lang="en" dirty="0"/>
              <a:t> class is straightforward and just by reading through the class you can understand how the </a:t>
            </a:r>
            <a:r>
              <a:rPr lang="en" dirty="0" err="1"/>
              <a:t>mutators</a:t>
            </a:r>
            <a:r>
              <a:rPr lang="en" dirty="0"/>
              <a:t> are </a:t>
            </a:r>
            <a:r>
              <a:rPr lang="en" dirty="0" smtClean="0"/>
              <a:t>implemented</a:t>
            </a:r>
            <a:r>
              <a:rPr lang="en-US" dirty="0" smtClean="0"/>
              <a:t>.</a:t>
            </a:r>
            <a:r>
              <a:rPr lang="en" dirty="0" smtClean="0"/>
              <a:t> </a:t>
            </a:r>
            <a:r>
              <a:rPr lang="en" dirty="0"/>
              <a:t>Because Groovy is a optionally typed language, </a:t>
            </a:r>
            <a:r>
              <a:rPr lang="en" dirty="0" err="1"/>
              <a:t>ClassGen</a:t>
            </a:r>
            <a:r>
              <a:rPr lang="en" dirty="0"/>
              <a:t> has to evaluate expressions in order to type-cast.  </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48822b58ed_0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48822b58ed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err="1"/>
              <a:t>BinaryExpression</a:t>
            </a:r>
            <a:r>
              <a:rPr lang="en" dirty="0"/>
              <a:t> types (</a:t>
            </a:r>
            <a:r>
              <a:rPr lang="en" dirty="0" err="1">
                <a:sym typeface="Courier New"/>
              </a:rPr>
              <a:t>expression.getOperation</a:t>
            </a:r>
            <a:r>
              <a:rPr lang="en" dirty="0">
                <a:sym typeface="Courier New"/>
              </a:rPr>
              <a:t>().</a:t>
            </a:r>
            <a:r>
              <a:rPr lang="en" dirty="0" err="1">
                <a:sym typeface="Courier New"/>
              </a:rPr>
              <a:t>getType</a:t>
            </a:r>
            <a:r>
              <a:rPr lang="en" dirty="0">
                <a:sym typeface="Courier New"/>
              </a:rPr>
              <a:t>())</a:t>
            </a:r>
            <a:r>
              <a:rPr lang="en" dirty="0"/>
              <a:t> are used for Groovy instead of opcodes. So addition would be plus, subtraction, would be minus, greater than would be </a:t>
            </a:r>
            <a:r>
              <a:rPr lang="en" dirty="0" err="1"/>
              <a:t>compare_greater_than</a:t>
            </a:r>
            <a:r>
              <a:rPr lang="en" dirty="0"/>
              <a:t>. Once operations have been separated based on their type or operator, then it uses </a:t>
            </a:r>
            <a:r>
              <a:rPr lang="en" dirty="0" err="1"/>
              <a:t>CallSite</a:t>
            </a:r>
            <a:r>
              <a:rPr lang="en" dirty="0"/>
              <a:t>/</a:t>
            </a:r>
            <a:r>
              <a:rPr lang="en" dirty="0" err="1"/>
              <a:t>ClassNode</a:t>
            </a:r>
            <a:r>
              <a:rPr lang="en" dirty="0"/>
              <a:t> and other classes to resolve what type to cast the expression to.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48822b58ed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48822b58e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 concept for implementing the Math Mutator and AOR is similar to phase I. We would still need to create our own instance of MethodsMutatorFactory and a new methodVisitor. Instead of replacing opcodes, we would need to replace the BinaryExpression operation types. Because we’re using a HashMap again, we also need several AOR classes, but there would be fewer items in each Hash Map. For instance we would no longer have to have a case for float addition, double addition, etc. Simply change plus to each of the different operators and the Groovy ASM classes will figure out what type it should be.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tiff"/></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4" Type="http://schemas.openxmlformats.org/officeDocument/2006/relationships/image" Target="../media/image5.tiff"/><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Phase II: Groovy for PIT</a:t>
            </a:r>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a:solidFill>
                  <a:srgbClr val="666666"/>
                </a:solidFill>
              </a:rPr>
              <a:t>Marian Lusk</a:t>
            </a:r>
            <a:endParaRPr sz="2400">
              <a:solidFill>
                <a:srgbClr val="666666"/>
              </a:solidFill>
            </a:endParaRPr>
          </a:p>
          <a:p>
            <a:pPr marL="0" lvl="0" indent="0" algn="ctr" rtl="0">
              <a:lnSpc>
                <a:spcPct val="90000"/>
              </a:lnSpc>
              <a:spcBef>
                <a:spcPts val="1000"/>
              </a:spcBef>
              <a:spcAft>
                <a:spcPts val="0"/>
              </a:spcAft>
              <a:buClr>
                <a:schemeClr val="dk1"/>
              </a:buClr>
              <a:buSzPts val="1100"/>
              <a:buFont typeface="Arial"/>
              <a:buNone/>
            </a:pPr>
            <a:r>
              <a:rPr lang="en" sz="2400">
                <a:solidFill>
                  <a:srgbClr val="666666"/>
                </a:solidFill>
              </a:rPr>
              <a:t>Mehrnoush Sotoudeh</a:t>
            </a:r>
            <a:endParaRPr sz="2400">
              <a:solidFill>
                <a:srgbClr val="666666"/>
              </a:solidFill>
            </a:endParaRPr>
          </a:p>
          <a:p>
            <a:pPr marL="0" lvl="0" indent="0" algn="ctr"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Implementing ROR for Groovy</a:t>
            </a:r>
            <a:endParaRPr/>
          </a:p>
        </p:txBody>
      </p:sp>
      <p:sp>
        <p:nvSpPr>
          <p:cNvPr id="112" name="Google Shape;112;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
              <a:t>Same concept as Phase I</a:t>
            </a:r>
            <a:endParaRPr/>
          </a:p>
          <a:p>
            <a:pPr marL="457200" lvl="0" indent="-342900" algn="l" rtl="0">
              <a:lnSpc>
                <a:spcPct val="150000"/>
              </a:lnSpc>
              <a:spcBef>
                <a:spcPts val="0"/>
              </a:spcBef>
              <a:spcAft>
                <a:spcPts val="0"/>
              </a:spcAft>
              <a:buSzPts val="1800"/>
              <a:buChar char="-"/>
            </a:pPr>
            <a:r>
              <a:rPr lang="en"/>
              <a:t>Except instead of Opcodes, we use BinaryExpression Operation Types</a:t>
            </a:r>
            <a:endParaRPr/>
          </a:p>
          <a:p>
            <a:pPr marL="914400" lvl="1" indent="-317500" algn="l" rtl="0">
              <a:lnSpc>
                <a:spcPct val="150000"/>
              </a:lnSpc>
              <a:spcBef>
                <a:spcPts val="0"/>
              </a:spcBef>
              <a:spcAft>
                <a:spcPts val="0"/>
              </a:spcAft>
              <a:buSzPts val="1400"/>
              <a:buChar char="-"/>
            </a:pPr>
            <a:r>
              <a:rPr lang="en"/>
              <a:t>COMPARE_GREATER_THAN → COMPARE_LESS_THAN</a:t>
            </a:r>
            <a:endParaRPr/>
          </a:p>
          <a:p>
            <a:pPr marL="0" lvl="0" indent="0" algn="l" rtl="0">
              <a:spcBef>
                <a:spcPts val="1600"/>
              </a:spcBef>
              <a:spcAft>
                <a:spcPts val="1600"/>
              </a:spcAft>
              <a:buClr>
                <a:srgbClr val="000000"/>
              </a:buClr>
              <a:buSzPts val="1100"/>
              <a:buFont typeface="Arial"/>
              <a:buNone/>
            </a:pPr>
            <a:r>
              <a:rPr lang="en"/>
              <a:t>  -  Still need to have multiple ROR classes </a:t>
            </a:r>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Questions</a:t>
            </a:r>
            <a:endParaRPr/>
          </a:p>
        </p:txBody>
      </p:sp>
      <p:sp>
        <p:nvSpPr>
          <p:cNvPr id="118" name="Google Shape;118;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19" name="Google Shape;119;p23"/>
          <p:cNvPicPr preferRelativeResize="0"/>
          <p:nvPr/>
        </p:nvPicPr>
        <p:blipFill>
          <a:blip r:embed="rId3">
            <a:alphaModFix/>
          </a:blip>
          <a:stretch>
            <a:fillRect/>
          </a:stretch>
        </p:blipFill>
        <p:spPr>
          <a:xfrm>
            <a:off x="3590925" y="1441450"/>
            <a:ext cx="1962150" cy="2838450"/>
          </a:xfrm>
          <a:prstGeom prst="rect">
            <a:avLst/>
          </a:prstGeom>
          <a:noFill/>
          <a:ln>
            <a:noFill/>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Groovy </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222222"/>
              </a:buClr>
              <a:buSzPts val="1800"/>
              <a:buChar char="●"/>
            </a:pPr>
            <a:r>
              <a:rPr lang="en" dirty="0">
                <a:solidFill>
                  <a:srgbClr val="222222"/>
                </a:solidFill>
                <a:highlight>
                  <a:srgbClr val="FFFFFF"/>
                </a:highlight>
              </a:rPr>
              <a:t>Scripting Language</a:t>
            </a:r>
            <a:endParaRPr dirty="0">
              <a:solidFill>
                <a:srgbClr val="222222"/>
              </a:solidFill>
              <a:highlight>
                <a:srgbClr val="FFFFFF"/>
              </a:highlight>
            </a:endParaRPr>
          </a:p>
          <a:p>
            <a:pPr marL="457200" lvl="0" indent="-342900" algn="l" rtl="0">
              <a:spcBef>
                <a:spcPts val="0"/>
              </a:spcBef>
              <a:spcAft>
                <a:spcPts val="0"/>
              </a:spcAft>
              <a:buClr>
                <a:srgbClr val="222222"/>
              </a:buClr>
              <a:buSzPts val="1800"/>
              <a:buChar char="●"/>
            </a:pPr>
            <a:r>
              <a:rPr lang="en" dirty="0">
                <a:solidFill>
                  <a:srgbClr val="222222"/>
                </a:solidFill>
                <a:highlight>
                  <a:srgbClr val="FFFFFF"/>
                </a:highlight>
              </a:rPr>
              <a:t>Runs on JVM</a:t>
            </a:r>
            <a:endParaRPr dirty="0">
              <a:solidFill>
                <a:srgbClr val="222222"/>
              </a:solidFill>
              <a:highlight>
                <a:srgbClr val="FFFFFF"/>
              </a:highlight>
            </a:endParaRPr>
          </a:p>
          <a:p>
            <a:pPr marL="457200" lvl="0" indent="-342900" algn="l" rtl="0">
              <a:spcBef>
                <a:spcPts val="0"/>
              </a:spcBef>
              <a:spcAft>
                <a:spcPts val="0"/>
              </a:spcAft>
              <a:buClr>
                <a:srgbClr val="222222"/>
              </a:buClr>
              <a:buSzPts val="1800"/>
              <a:buChar char="●"/>
            </a:pPr>
            <a:r>
              <a:rPr lang="en" dirty="0">
                <a:solidFill>
                  <a:srgbClr val="222222"/>
                </a:solidFill>
                <a:highlight>
                  <a:srgbClr val="FFFFFF"/>
                </a:highlight>
              </a:rPr>
              <a:t>Java-syntax-compatible </a:t>
            </a:r>
            <a:endParaRPr dirty="0">
              <a:solidFill>
                <a:srgbClr val="222222"/>
              </a:solidFill>
              <a:highlight>
                <a:srgbClr val="FFFFFF"/>
              </a:highlight>
            </a:endParaRPr>
          </a:p>
          <a:p>
            <a:pPr marL="457200" lvl="0" indent="-342900" algn="l" rtl="0">
              <a:spcBef>
                <a:spcPts val="0"/>
              </a:spcBef>
              <a:spcAft>
                <a:spcPts val="0"/>
              </a:spcAft>
              <a:buClr>
                <a:srgbClr val="222222"/>
              </a:buClr>
              <a:buSzPts val="1800"/>
              <a:buChar char="●"/>
            </a:pPr>
            <a:r>
              <a:rPr lang="en-US" dirty="0">
                <a:solidFill>
                  <a:srgbClr val="222222"/>
                </a:solidFill>
                <a:highlight>
                  <a:srgbClr val="FFFFFF"/>
                </a:highlight>
              </a:rPr>
              <a:t>S</a:t>
            </a:r>
            <a:r>
              <a:rPr lang="en" dirty="0" err="1" smtClean="0">
                <a:solidFill>
                  <a:srgbClr val="222222"/>
                </a:solidFill>
                <a:highlight>
                  <a:srgbClr val="FFFFFF"/>
                </a:highlight>
              </a:rPr>
              <a:t>tatic</a:t>
            </a:r>
            <a:r>
              <a:rPr lang="en" dirty="0" smtClean="0">
                <a:solidFill>
                  <a:srgbClr val="222222"/>
                </a:solidFill>
                <a:highlight>
                  <a:srgbClr val="FFFFFF"/>
                </a:highlight>
              </a:rPr>
              <a:t> </a:t>
            </a:r>
            <a:r>
              <a:rPr lang="en" dirty="0">
                <a:solidFill>
                  <a:srgbClr val="222222"/>
                </a:solidFill>
                <a:highlight>
                  <a:srgbClr val="FFFFFF"/>
                </a:highlight>
              </a:rPr>
              <a:t>and dynamic language </a:t>
            </a:r>
            <a:endParaRPr dirty="0">
              <a:solidFill>
                <a:srgbClr val="222222"/>
              </a:solidFill>
              <a:highlight>
                <a:srgbClr val="FFFFFF"/>
              </a:highlight>
            </a:endParaRPr>
          </a:p>
          <a:p>
            <a:pPr marL="457200" lvl="0" indent="-342900" algn="l" rtl="0">
              <a:spcBef>
                <a:spcPts val="0"/>
              </a:spcBef>
              <a:spcAft>
                <a:spcPts val="0"/>
              </a:spcAft>
              <a:buClr>
                <a:srgbClr val="222222"/>
              </a:buClr>
              <a:buSzPts val="1800"/>
              <a:buChar char="●"/>
            </a:pPr>
            <a:r>
              <a:rPr lang="en" dirty="0">
                <a:solidFill>
                  <a:srgbClr val="222222"/>
                </a:solidFill>
                <a:highlight>
                  <a:srgbClr val="FFFFFF"/>
                </a:highlight>
              </a:rPr>
              <a:t>Features similar to those of Python, Ruby, Perl, and Smalltalk.</a:t>
            </a:r>
            <a:endParaRPr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Differences between Groovy and Java</a:t>
            </a:r>
            <a:endParaRPr/>
          </a:p>
        </p:txBody>
      </p:sp>
      <p:sp>
        <p:nvSpPr>
          <p:cNvPr id="67" name="Google Shape;67;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In groovy getters and setters are automatically generated whereas in Java the programmer has to provide the getters and setters</a:t>
            </a:r>
            <a:endParaRPr/>
          </a:p>
          <a:p>
            <a:pPr marL="457200" lvl="0" indent="-342900" algn="l" rtl="0">
              <a:spcBef>
                <a:spcPts val="0"/>
              </a:spcBef>
              <a:spcAft>
                <a:spcPts val="0"/>
              </a:spcAft>
              <a:buSzPts val="1800"/>
              <a:buChar char="●"/>
            </a:pPr>
            <a:r>
              <a:rPr lang="en"/>
              <a:t>In Java every statement ends with semicolon but it is not a requirement for Groovy.</a:t>
            </a:r>
            <a:endParaRPr/>
          </a:p>
          <a:p>
            <a:pPr marL="457200" lvl="0" indent="-342900" algn="l" rtl="0">
              <a:spcBef>
                <a:spcPts val="0"/>
              </a:spcBef>
              <a:spcAft>
                <a:spcPts val="0"/>
              </a:spcAft>
              <a:buSzPts val="1800"/>
              <a:buChar char="●"/>
            </a:pPr>
            <a:r>
              <a:rPr lang="en"/>
              <a:t>In Java main method is required for execution of the class. However, it is not the case for Groovy.</a:t>
            </a:r>
            <a:endParaRPr/>
          </a:p>
          <a:p>
            <a:pPr marL="457200" lvl="0" indent="0" algn="l" rtl="0">
              <a:spcBef>
                <a:spcPts val="1600"/>
              </a:spcBef>
              <a:spcAft>
                <a:spcPts val="1600"/>
              </a:spcAft>
              <a:buNone/>
            </a:pPr>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Getting PIT to work on Groovy </a:t>
            </a:r>
            <a:endParaRPr/>
          </a:p>
        </p:txBody>
      </p:sp>
      <p:sp>
        <p:nvSpPr>
          <p:cNvPr id="73" name="Google Shape;7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Edit ClassInfo.Java</a:t>
            </a:r>
            <a:endParaRPr/>
          </a:p>
          <a:p>
            <a:pPr marL="0" lvl="0" indent="0" algn="l" rtl="0">
              <a:spcBef>
                <a:spcPts val="1600"/>
              </a:spcBef>
              <a:spcAft>
                <a:spcPts val="0"/>
              </a:spcAft>
              <a:buNone/>
            </a:pPr>
            <a:endParaRPr/>
          </a:p>
          <a:p>
            <a:pPr marL="0" lvl="0" indent="0" algn="l" rtl="0">
              <a:spcBef>
                <a:spcPts val="1600"/>
              </a:spcBef>
              <a:spcAft>
                <a:spcPts val="0"/>
              </a:spcAft>
              <a:buNone/>
            </a:pPr>
            <a:endParaRPr/>
          </a:p>
          <a:p>
            <a:pPr marL="457200" lvl="0" indent="-342900" algn="l" rtl="0">
              <a:spcBef>
                <a:spcPts val="1600"/>
              </a:spcBef>
              <a:spcAft>
                <a:spcPts val="0"/>
              </a:spcAft>
              <a:buSzPts val="1800"/>
              <a:buChar char="-"/>
            </a:pPr>
            <a:r>
              <a:rPr lang="en"/>
              <a:t>PIT now mutates Groovy code, however it does a poor job of it</a:t>
            </a:r>
            <a:endParaRPr/>
          </a:p>
        </p:txBody>
      </p:sp>
      <p:pic>
        <p:nvPicPr>
          <p:cNvPr id="74" name="Google Shape;74;p16"/>
          <p:cNvPicPr preferRelativeResize="0"/>
          <p:nvPr/>
        </p:nvPicPr>
        <p:blipFill>
          <a:blip r:embed="rId3">
            <a:alphaModFix/>
          </a:blip>
          <a:stretch>
            <a:fillRect/>
          </a:stretch>
        </p:blipFill>
        <p:spPr>
          <a:xfrm>
            <a:off x="2995050" y="1228675"/>
            <a:ext cx="5600700" cy="1581150"/>
          </a:xfrm>
          <a:prstGeom prst="rect">
            <a:avLst/>
          </a:prstGeom>
          <a:noFill/>
          <a:ln>
            <a:noFill/>
          </a:ln>
        </p:spPr>
      </p:pic>
      <p:pic>
        <p:nvPicPr>
          <p:cNvPr id="75" name="Google Shape;75;p16"/>
          <p:cNvPicPr preferRelativeResize="0"/>
          <p:nvPr/>
        </p:nvPicPr>
        <p:blipFill>
          <a:blip r:embed="rId4">
            <a:alphaModFix/>
          </a:blip>
          <a:stretch>
            <a:fillRect/>
          </a:stretch>
        </p:blipFill>
        <p:spPr>
          <a:xfrm>
            <a:off x="402325" y="3147787"/>
            <a:ext cx="8520599" cy="1916063"/>
          </a:xfrm>
          <a:prstGeom prst="rect">
            <a:avLst/>
          </a:prstGeom>
          <a:noFill/>
          <a:ln>
            <a:noFill/>
          </a:ln>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Initial PIT Results for Groovy</a:t>
            </a:r>
            <a:endParaRPr/>
          </a:p>
        </p:txBody>
      </p:sp>
      <p:pic>
        <p:nvPicPr>
          <p:cNvPr id="2" name="Picture 1"/>
          <p:cNvPicPr>
            <a:picLocks noChangeAspect="1"/>
          </p:cNvPicPr>
          <p:nvPr/>
        </p:nvPicPr>
        <p:blipFill>
          <a:blip r:embed="rId3"/>
          <a:stretch>
            <a:fillRect/>
          </a:stretch>
        </p:blipFill>
        <p:spPr>
          <a:xfrm>
            <a:off x="311700" y="1017725"/>
            <a:ext cx="7580693" cy="3888162"/>
          </a:xfrm>
          <a:prstGeom prst="rect">
            <a:avLst/>
          </a:prstGeom>
        </p:spPr>
      </p:pic>
      <p:sp>
        <p:nvSpPr>
          <p:cNvPr id="81" name="Google Shape;81;p17"/>
          <p:cNvSpPr txBox="1">
            <a:spLocks noGrp="1"/>
          </p:cNvSpPr>
          <p:nvPr>
            <p:ph type="body" idx="1"/>
          </p:nvPr>
        </p:nvSpPr>
        <p:spPr>
          <a:xfrm>
            <a:off x="311700" y="1590425"/>
            <a:ext cx="7731633" cy="297845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Interpreting Initial Results</a:t>
            </a:r>
            <a:endParaRPr/>
          </a:p>
        </p:txBody>
      </p:sp>
      <p:pic>
        <p:nvPicPr>
          <p:cNvPr id="2" name="Picture 1"/>
          <p:cNvPicPr>
            <a:picLocks noChangeAspect="1"/>
          </p:cNvPicPr>
          <p:nvPr/>
        </p:nvPicPr>
        <p:blipFill>
          <a:blip r:embed="rId3"/>
          <a:stretch>
            <a:fillRect/>
          </a:stretch>
        </p:blipFill>
        <p:spPr>
          <a:xfrm>
            <a:off x="311700" y="1283740"/>
            <a:ext cx="8043333" cy="688199"/>
          </a:xfrm>
          <a:prstGeom prst="rect">
            <a:avLst/>
          </a:prstGeom>
        </p:spPr>
      </p:pic>
      <p:pic>
        <p:nvPicPr>
          <p:cNvPr id="3" name="Picture 2"/>
          <p:cNvPicPr>
            <a:picLocks noChangeAspect="1"/>
          </p:cNvPicPr>
          <p:nvPr/>
        </p:nvPicPr>
        <p:blipFill>
          <a:blip r:embed="rId4"/>
          <a:stretch>
            <a:fillRect/>
          </a:stretch>
        </p:blipFill>
        <p:spPr>
          <a:xfrm>
            <a:off x="311700" y="2885936"/>
            <a:ext cx="6224567" cy="1044919"/>
          </a:xfrm>
          <a:prstGeom prst="rect">
            <a:avLst/>
          </a:prstGeom>
        </p:spPr>
      </p:pic>
      <p:sp>
        <p:nvSpPr>
          <p:cNvPr id="87" name="Google Shape;87;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0" algn="l" rtl="0">
              <a:spcBef>
                <a:spcPts val="1600"/>
              </a:spcBef>
              <a:spcAft>
                <a:spcPts val="1600"/>
              </a:spcAft>
              <a:buNone/>
            </a:pPr>
            <a:endParaRPr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400"/>
              </a:spcBef>
              <a:spcAft>
                <a:spcPts val="0"/>
              </a:spcAft>
              <a:buClr>
                <a:schemeClr val="dk1"/>
              </a:buClr>
              <a:buSzPts val="1100"/>
              <a:buFont typeface="Arial"/>
              <a:buNone/>
            </a:pPr>
            <a:r>
              <a:rPr lang="en" sz="3000">
                <a:solidFill>
                  <a:srgbClr val="353833"/>
                </a:solidFill>
              </a:rPr>
              <a:t>Java ASM vs. Groovy ASM</a:t>
            </a:r>
            <a:endParaRPr sz="3000">
              <a:solidFill>
                <a:srgbClr val="353833"/>
              </a:solidFill>
            </a:endParaRPr>
          </a:p>
          <a:p>
            <a:pPr marL="0" lvl="0" indent="0" algn="l" rtl="0">
              <a:lnSpc>
                <a:spcPct val="115000"/>
              </a:lnSpc>
              <a:spcBef>
                <a:spcPts val="0"/>
              </a:spcBef>
              <a:spcAft>
                <a:spcPts val="0"/>
              </a:spcAft>
              <a:buClr>
                <a:schemeClr val="dk1"/>
              </a:buClr>
              <a:buSzPts val="1100"/>
              <a:buFont typeface="Arial"/>
              <a:buNone/>
            </a:pPr>
            <a:endParaRPr sz="1050">
              <a:solidFill>
                <a:srgbClr val="353833"/>
              </a:solidFill>
            </a:endParaRPr>
          </a:p>
          <a:p>
            <a:pPr marL="0" lvl="0" indent="0" algn="l" rtl="0">
              <a:spcBef>
                <a:spcPts val="0"/>
              </a:spcBef>
              <a:spcAft>
                <a:spcPts val="0"/>
              </a:spcAft>
              <a:buNone/>
            </a:pPr>
            <a:endParaRPr/>
          </a:p>
        </p:txBody>
      </p:sp>
      <p:sp>
        <p:nvSpPr>
          <p:cNvPr id="93" name="Google Shape;93;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434343"/>
              </a:buClr>
              <a:buSzPts val="1800"/>
              <a:buChar char="-"/>
            </a:pPr>
            <a:r>
              <a:rPr lang="en">
                <a:solidFill>
                  <a:srgbClr val="434343"/>
                </a:solidFill>
              </a:rPr>
              <a:t>PIT with Java utilizes the MethodVisitor almost exclusively</a:t>
            </a:r>
            <a:endParaRPr>
              <a:solidFill>
                <a:srgbClr val="434343"/>
              </a:solidFill>
            </a:endParaRPr>
          </a:p>
          <a:p>
            <a:pPr marL="914400" lvl="1" indent="-342900" algn="l" rtl="0">
              <a:spcBef>
                <a:spcPts val="0"/>
              </a:spcBef>
              <a:spcAft>
                <a:spcPts val="0"/>
              </a:spcAft>
              <a:buClr>
                <a:srgbClr val="434343"/>
              </a:buClr>
              <a:buSzPts val="1800"/>
              <a:buChar char="-"/>
            </a:pPr>
            <a:r>
              <a:rPr lang="en" sz="1800">
                <a:solidFill>
                  <a:srgbClr val="434343"/>
                </a:solidFill>
              </a:rPr>
              <a:t>MethodVisitor: handles conditional statements, arithmetic, logical, etc. </a:t>
            </a:r>
            <a:endParaRPr sz="1800">
              <a:solidFill>
                <a:srgbClr val="434343"/>
              </a:solidFill>
            </a:endParaRPr>
          </a:p>
          <a:p>
            <a:pPr marL="457200" lvl="0" indent="-342900" algn="l" rtl="0">
              <a:spcBef>
                <a:spcPts val="0"/>
              </a:spcBef>
              <a:spcAft>
                <a:spcPts val="0"/>
              </a:spcAft>
              <a:buClr>
                <a:srgbClr val="434343"/>
              </a:buClr>
              <a:buSzPts val="1800"/>
              <a:buChar char="-"/>
            </a:pPr>
            <a:r>
              <a:rPr lang="en">
                <a:solidFill>
                  <a:srgbClr val="434343"/>
                </a:solidFill>
              </a:rPr>
              <a:t>Groovy: Package org.codehaus.groovy.classgen.ASM</a:t>
            </a:r>
            <a:endParaRPr>
              <a:solidFill>
                <a:srgbClr val="434343"/>
              </a:solidFill>
            </a:endParaRPr>
          </a:p>
          <a:p>
            <a:pPr marL="914400" lvl="1" indent="-342900" algn="l" rtl="0">
              <a:spcBef>
                <a:spcPts val="0"/>
              </a:spcBef>
              <a:spcAft>
                <a:spcPts val="0"/>
              </a:spcAft>
              <a:buClr>
                <a:srgbClr val="434343"/>
              </a:buClr>
              <a:buSzPts val="1800"/>
              <a:buChar char="-"/>
            </a:pPr>
            <a:r>
              <a:rPr lang="en" sz="1800">
                <a:solidFill>
                  <a:srgbClr val="434343"/>
                </a:solidFill>
                <a:highlight>
                  <a:srgbClr val="FFFFFF"/>
                </a:highlight>
              </a:rPr>
              <a:t>Generates Java classes for Groovy classes using ASM</a:t>
            </a:r>
            <a:endParaRPr sz="1800">
              <a:solidFill>
                <a:srgbClr val="434343"/>
              </a:solidFill>
              <a:highlight>
                <a:srgbClr val="FFFFFF"/>
              </a:highlight>
            </a:endParaRPr>
          </a:p>
          <a:p>
            <a:pPr marL="914400" lvl="1" indent="-342900" algn="l" rtl="0">
              <a:spcBef>
                <a:spcPts val="0"/>
              </a:spcBef>
              <a:spcAft>
                <a:spcPts val="0"/>
              </a:spcAft>
              <a:buClr>
                <a:srgbClr val="434343"/>
              </a:buClr>
              <a:buSzPts val="1800"/>
              <a:buChar char="-"/>
            </a:pPr>
            <a:r>
              <a:rPr lang="en" sz="1800">
                <a:solidFill>
                  <a:srgbClr val="434343"/>
                </a:solidFill>
                <a:highlight>
                  <a:srgbClr val="FFFFFF"/>
                </a:highlight>
              </a:rPr>
              <a:t>4 interfaces, 33 classes (not including Class Node or MethodVisitor)</a:t>
            </a:r>
            <a:endParaRPr sz="1800">
              <a:solidFill>
                <a:srgbClr val="434343"/>
              </a:solidFill>
              <a:highlight>
                <a:srgbClr val="FFFFFF"/>
              </a:highlight>
            </a:endParaRPr>
          </a:p>
          <a:p>
            <a:pPr marL="914400" lvl="1" indent="-342900" algn="l" rtl="0">
              <a:spcBef>
                <a:spcPts val="0"/>
              </a:spcBef>
              <a:spcAft>
                <a:spcPts val="0"/>
              </a:spcAft>
              <a:buClr>
                <a:srgbClr val="434343"/>
              </a:buClr>
              <a:buSzPts val="1800"/>
              <a:buChar char="-"/>
            </a:pPr>
            <a:r>
              <a:rPr lang="en" sz="1800">
                <a:solidFill>
                  <a:srgbClr val="434343"/>
                </a:solidFill>
                <a:highlight>
                  <a:srgbClr val="FFFFFF"/>
                </a:highlight>
              </a:rPr>
              <a:t>Uses Class Node and Wrapper classes </a:t>
            </a:r>
            <a:endParaRPr sz="1800">
              <a:solidFill>
                <a:srgbClr val="434343"/>
              </a:solidFill>
              <a:highlight>
                <a:srgbClr val="FFFFFF"/>
              </a:highlight>
            </a:endParaRPr>
          </a:p>
          <a:p>
            <a:pPr marL="914400" lvl="1" indent="-342900" algn="l" rtl="0">
              <a:spcBef>
                <a:spcPts val="0"/>
              </a:spcBef>
              <a:spcAft>
                <a:spcPts val="0"/>
              </a:spcAft>
              <a:buClr>
                <a:srgbClr val="434343"/>
              </a:buClr>
              <a:buSzPts val="1800"/>
              <a:buChar char="-"/>
            </a:pPr>
            <a:r>
              <a:rPr lang="en" sz="1800">
                <a:solidFill>
                  <a:srgbClr val="434343"/>
                </a:solidFill>
                <a:highlight>
                  <a:srgbClr val="FFFFFF"/>
                </a:highlight>
              </a:rPr>
              <a:t>Uses BinaryExpression Types to label operators versus opcodes</a:t>
            </a:r>
            <a:endParaRPr sz="1800">
              <a:solidFill>
                <a:srgbClr val="434343"/>
              </a:solidFill>
              <a:highlight>
                <a:srgbClr val="FFFFFF"/>
              </a:highlight>
            </a:endParaRPr>
          </a:p>
          <a:p>
            <a:pPr marL="914400" lvl="0" indent="0" algn="l" rtl="0">
              <a:spcBef>
                <a:spcPts val="1600"/>
              </a:spcBef>
              <a:spcAft>
                <a:spcPts val="1600"/>
              </a:spcAft>
              <a:buNone/>
            </a:pPr>
            <a:endParaRPr sz="1800">
              <a:solidFill>
                <a:srgbClr val="434343"/>
              </a:solidFill>
              <a:highlight>
                <a:srgbClr val="FFFFFF"/>
              </a:highlight>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BinaryExpressionHelper.java</a:t>
            </a:r>
            <a:endParaRPr/>
          </a:p>
        </p:txBody>
      </p:sp>
      <p:sp>
        <p:nvSpPr>
          <p:cNvPr id="99" name="Google Shape;99;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
              <a:t>Evaluates Binary Expressions</a:t>
            </a:r>
            <a:endParaRPr/>
          </a:p>
          <a:p>
            <a:pPr marL="457200" lvl="0" indent="-342900" algn="l" rtl="0">
              <a:lnSpc>
                <a:spcPct val="100000"/>
              </a:lnSpc>
              <a:spcBef>
                <a:spcPts val="0"/>
              </a:spcBef>
              <a:spcAft>
                <a:spcPts val="0"/>
              </a:spcAft>
              <a:buSzPts val="1800"/>
              <a:buChar char="-"/>
            </a:pPr>
            <a:r>
              <a:rPr lang="en"/>
              <a:t>Separates each case based </a:t>
            </a:r>
            <a:endParaRPr/>
          </a:p>
          <a:p>
            <a:pPr marL="457200" lvl="0" indent="0" algn="l" rtl="0">
              <a:lnSpc>
                <a:spcPct val="100000"/>
              </a:lnSpc>
              <a:spcBef>
                <a:spcPts val="0"/>
              </a:spcBef>
              <a:spcAft>
                <a:spcPts val="0"/>
              </a:spcAft>
              <a:buNone/>
            </a:pPr>
            <a:r>
              <a:rPr lang="en"/>
              <a:t>on type of operation: PLUS, </a:t>
            </a:r>
            <a:endParaRPr/>
          </a:p>
          <a:p>
            <a:pPr marL="457200" lvl="0" indent="0" algn="l" rtl="0">
              <a:lnSpc>
                <a:spcPct val="100000"/>
              </a:lnSpc>
              <a:spcBef>
                <a:spcPts val="0"/>
              </a:spcBef>
              <a:spcAft>
                <a:spcPts val="0"/>
              </a:spcAft>
              <a:buNone/>
            </a:pPr>
            <a:r>
              <a:rPr lang="en"/>
              <a:t>MINUS, LOGICAL_AND, ETC.</a:t>
            </a:r>
            <a:endParaRPr/>
          </a:p>
          <a:p>
            <a:pPr marL="457200" lvl="0" indent="-342900" algn="l" rtl="0">
              <a:lnSpc>
                <a:spcPct val="100000"/>
              </a:lnSpc>
              <a:spcBef>
                <a:spcPts val="0"/>
              </a:spcBef>
              <a:spcAft>
                <a:spcPts val="0"/>
              </a:spcAft>
              <a:buSzPts val="1800"/>
              <a:buChar char="-"/>
            </a:pPr>
            <a:r>
              <a:rPr lang="en"/>
              <a:t>After separating based on </a:t>
            </a:r>
            <a:endParaRPr/>
          </a:p>
          <a:p>
            <a:pPr marL="457200" lvl="0" indent="0" algn="l" rtl="0">
              <a:lnSpc>
                <a:spcPct val="100000"/>
              </a:lnSpc>
              <a:spcBef>
                <a:spcPts val="0"/>
              </a:spcBef>
              <a:spcAft>
                <a:spcPts val="0"/>
              </a:spcAft>
              <a:buNone/>
            </a:pPr>
            <a:r>
              <a:rPr lang="en"/>
              <a:t>Operation, calls </a:t>
            </a:r>
            <a:endParaRPr/>
          </a:p>
          <a:p>
            <a:pPr marL="457200" lvl="0" indent="0" algn="l" rtl="0">
              <a:lnSpc>
                <a:spcPct val="100000"/>
              </a:lnSpc>
              <a:spcBef>
                <a:spcPts val="0"/>
              </a:spcBef>
              <a:spcAft>
                <a:spcPts val="0"/>
              </a:spcAft>
              <a:buNone/>
            </a:pPr>
            <a:r>
              <a:rPr lang="en"/>
              <a:t>InvocationWriter → CallSite →</a:t>
            </a:r>
            <a:endParaRPr/>
          </a:p>
          <a:p>
            <a:pPr marL="457200" lvl="0" indent="0" algn="l" rtl="0">
              <a:lnSpc>
                <a:spcPct val="100000"/>
              </a:lnSpc>
              <a:spcBef>
                <a:spcPts val="0"/>
              </a:spcBef>
              <a:spcAft>
                <a:spcPts val="0"/>
              </a:spcAft>
              <a:buNone/>
            </a:pPr>
            <a:r>
              <a:rPr lang="en"/>
              <a:t>MethodVisitor</a:t>
            </a:r>
            <a:endParaRPr/>
          </a:p>
        </p:txBody>
      </p:sp>
      <p:pic>
        <p:nvPicPr>
          <p:cNvPr id="100" name="Google Shape;100;p20"/>
          <p:cNvPicPr preferRelativeResize="0"/>
          <p:nvPr/>
        </p:nvPicPr>
        <p:blipFill>
          <a:blip r:embed="rId3">
            <a:alphaModFix/>
          </a:blip>
          <a:stretch>
            <a:fillRect/>
          </a:stretch>
        </p:blipFill>
        <p:spPr>
          <a:xfrm>
            <a:off x="4198100" y="1152475"/>
            <a:ext cx="4841853" cy="3416401"/>
          </a:xfrm>
          <a:prstGeom prst="rect">
            <a:avLst/>
          </a:prstGeom>
          <a:noFill/>
          <a:ln>
            <a:noFill/>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Implementing Math Mutator and AOR</a:t>
            </a:r>
            <a:endParaRPr/>
          </a:p>
        </p:txBody>
      </p:sp>
      <p:sp>
        <p:nvSpPr>
          <p:cNvPr id="106" name="Google Shape;106;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0"/>
              </a:spcBef>
              <a:spcAft>
                <a:spcPts val="0"/>
              </a:spcAft>
              <a:buSzPts val="1800"/>
              <a:buChar char="-"/>
            </a:pPr>
            <a:r>
              <a:rPr lang="en"/>
              <a:t>Same concept as Phase I</a:t>
            </a:r>
            <a:endParaRPr/>
          </a:p>
          <a:p>
            <a:pPr marL="457200" lvl="0" indent="-342900" algn="l" rtl="0">
              <a:lnSpc>
                <a:spcPct val="150000"/>
              </a:lnSpc>
              <a:spcBef>
                <a:spcPts val="0"/>
              </a:spcBef>
              <a:spcAft>
                <a:spcPts val="0"/>
              </a:spcAft>
              <a:buSzPts val="1800"/>
              <a:buChar char="-"/>
            </a:pPr>
            <a:r>
              <a:rPr lang="en"/>
              <a:t>Except instead of Opcodes, we use BinaryExpression Operation Types</a:t>
            </a:r>
            <a:endParaRPr/>
          </a:p>
          <a:p>
            <a:pPr marL="914400" lvl="1" indent="-317500" algn="l" rtl="0">
              <a:lnSpc>
                <a:spcPct val="150000"/>
              </a:lnSpc>
              <a:spcBef>
                <a:spcPts val="0"/>
              </a:spcBef>
              <a:spcAft>
                <a:spcPts val="0"/>
              </a:spcAft>
              <a:buSzPts val="1400"/>
              <a:buChar char="-"/>
            </a:pPr>
            <a:r>
              <a:rPr lang="en"/>
              <a:t>PLUS → MINUS, PLUS →MULTIPLY, PLUS → DIVIDE</a:t>
            </a:r>
            <a:endParaRPr/>
          </a:p>
          <a:p>
            <a:pPr marL="0" lvl="0" indent="0" algn="l" rtl="0">
              <a:spcBef>
                <a:spcPts val="1600"/>
              </a:spcBef>
              <a:spcAft>
                <a:spcPts val="0"/>
              </a:spcAft>
              <a:buNone/>
            </a:pPr>
            <a:r>
              <a:rPr lang="en"/>
              <a:t>  -  Still need to have multiple AOR classes </a:t>
            </a:r>
            <a:endParaRPr/>
          </a:p>
          <a:p>
            <a:pPr marL="0" lvl="0" indent="0" algn="l" rtl="0">
              <a:spcBef>
                <a:spcPts val="1600"/>
              </a:spcBef>
              <a:spcAft>
                <a:spcPts val="1600"/>
              </a:spcAft>
              <a:buNone/>
            </a:pP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973</TotalTime>
  <Words>853</Words>
  <Application>Microsoft Macintosh PowerPoint</Application>
  <PresentationFormat>On-screen Show (16:9)</PresentationFormat>
  <Paragraphs>55</Paragraphs>
  <Slides>11</Slides>
  <Notes>11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Courier New</vt:lpstr>
      <vt:lpstr>Arial</vt:lpstr>
      <vt:lpstr>Simple Light</vt:lpstr>
      <vt:lpstr>Phase II: Groovy for PIT</vt:lpstr>
      <vt:lpstr>Groovy </vt:lpstr>
      <vt:lpstr>Differences between Groovy and Java</vt:lpstr>
      <vt:lpstr>Getting PIT to work on Groovy </vt:lpstr>
      <vt:lpstr>Initial PIT Results for Groovy</vt:lpstr>
      <vt:lpstr>Interpreting Initial Results</vt:lpstr>
      <vt:lpstr>Java ASM vs. Groovy ASM  </vt:lpstr>
      <vt:lpstr>BinaryExpressionHelper.java</vt:lpstr>
      <vt:lpstr>Implementing Math Mutator and AOR</vt:lpstr>
      <vt:lpstr>Implementing ROR for Groovy</vt:lpstr>
      <vt:lpstr>Questions</vt:lpstr>
    </vt:vector>
  </TitlesOfParts>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Phase II: Groovy for PIT</dc:title>
  <cp:lastModifiedBy>Lusk, Marian</cp:lastModifiedBy>
  <cp:revision>7</cp:revision>
  <dcterms:modified xsi:type="dcterms:W3CDTF">2018-12-05T14:50:54Z</dcterms:modified>
</cp:coreProperties>
</file>